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411" r:id="rId2"/>
    <p:sldId id="483" r:id="rId3"/>
    <p:sldId id="474" r:id="rId4"/>
    <p:sldId id="493" r:id="rId5"/>
    <p:sldId id="494" r:id="rId6"/>
    <p:sldId id="499" r:id="rId7"/>
    <p:sldId id="476" r:id="rId8"/>
    <p:sldId id="475" r:id="rId9"/>
    <p:sldId id="477" r:id="rId10"/>
    <p:sldId id="478" r:id="rId11"/>
    <p:sldId id="484" r:id="rId12"/>
    <p:sldId id="495" r:id="rId13"/>
    <p:sldId id="482" r:id="rId14"/>
    <p:sldId id="479" r:id="rId15"/>
    <p:sldId id="496" r:id="rId16"/>
    <p:sldId id="485" r:id="rId17"/>
    <p:sldId id="498" r:id="rId18"/>
    <p:sldId id="481" r:id="rId19"/>
    <p:sldId id="480" r:id="rId20"/>
    <p:sldId id="487" r:id="rId21"/>
    <p:sldId id="490" r:id="rId22"/>
    <p:sldId id="491" r:id="rId23"/>
    <p:sldId id="492" r:id="rId24"/>
    <p:sldId id="497" r:id="rId25"/>
    <p:sldId id="488" r:id="rId26"/>
    <p:sldId id="489" r:id="rId27"/>
    <p:sldId id="486" r:id="rId28"/>
    <p:sldId id="500" r:id="rId29"/>
    <p:sldId id="473"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88215" autoAdjust="0"/>
  </p:normalViewPr>
  <p:slideViewPr>
    <p:cSldViewPr snapToObjects="1" showGuides="1">
      <p:cViewPr>
        <p:scale>
          <a:sx n="100" d="100"/>
          <a:sy n="100" d="100"/>
        </p:scale>
        <p:origin x="-784" y="-2024"/>
      </p:cViewPr>
      <p:guideLst>
        <p:guide orient="horz" pos="575"/>
        <p:guide pos="29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11/7/16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11/7/16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3435329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projections </a:t>
            </a:r>
            <a:r>
              <a:rPr lang="is-IS" dirty="0" smtClean="0"/>
              <a:t>… some are useful for different tasks</a:t>
            </a:r>
            <a:r>
              <a:rPr lang="is-IS" baseline="0" dirty="0" smtClean="0"/>
              <a:t>, others are adapted for mapping information in a particular area of the world (i.e. </a:t>
            </a:r>
            <a:r>
              <a:rPr lang="en-US" baseline="0" dirty="0" smtClean="0"/>
              <a:t>T</a:t>
            </a:r>
            <a:r>
              <a:rPr lang="is-IS" baseline="0" dirty="0" smtClean="0"/>
              <a:t>heir standard lines or where they’re attached to the globe)</a:t>
            </a:r>
          </a:p>
          <a:p>
            <a:endParaRPr lang="en-US" dirty="0" smtClean="0"/>
          </a:p>
          <a:p>
            <a:r>
              <a:rPr lang="en-US" dirty="0" smtClean="0"/>
              <a:t>Albers is often used for area mapping</a:t>
            </a:r>
            <a:r>
              <a:rPr lang="en-US" baseline="0" dirty="0" smtClean="0"/>
              <a:t> in the US. It’s a conic projection. Azimuthal is good for polar regions. In the Cairo reading from this week there’s a good guide to choosing for some common applications.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482249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useful for navigation, the </a:t>
            </a:r>
            <a:r>
              <a:rPr lang="en-US" dirty="0" err="1" smtClean="0"/>
              <a:t>mercator</a:t>
            </a:r>
            <a:r>
              <a:rPr lang="en-US" dirty="0" smtClean="0"/>
              <a:t> projection distorts areas substantially. </a:t>
            </a:r>
          </a:p>
          <a:p>
            <a:endParaRPr lang="en-US" dirty="0" smtClean="0"/>
          </a:p>
          <a:p>
            <a:r>
              <a:rPr lang="en-US" dirty="0" smtClean="0"/>
              <a:t>Algeria is actually bigger than </a:t>
            </a:r>
            <a:r>
              <a:rPr lang="en-US" dirty="0" err="1" smtClean="0"/>
              <a:t>greenland</a:t>
            </a:r>
            <a:r>
              <a:rPr lang="en-US" baseline="0" dirty="0" smtClean="0"/>
              <a:t> in actual terms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242624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Distortion is not just about projection method,</a:t>
            </a:r>
            <a:r>
              <a:rPr lang="en-US" baseline="0" dirty="0" smtClean="0"/>
              <a:t> but also mapping used (e.g. area mapping in this example)</a:t>
            </a:r>
            <a:endParaRPr lang="en-US" dirty="0" smtClean="0"/>
          </a:p>
          <a:p>
            <a:endParaRPr lang="en-US" dirty="0" smtClean="0"/>
          </a:p>
          <a:p>
            <a:r>
              <a:rPr lang="en-US" dirty="0" smtClean="0"/>
              <a:t>This map shows the outcome per state. But because some states are</a:t>
            </a:r>
            <a:r>
              <a:rPr lang="en-US" baseline="0" dirty="0" smtClean="0"/>
              <a:t> not dense e.g. Montana but don’t have many electoral votes it can be misleading if you’re trying to see who won from the map. So </a:t>
            </a:r>
            <a:r>
              <a:rPr lang="en-US" baseline="0" dirty="0" err="1" smtClean="0"/>
              <a:t>sparsly</a:t>
            </a:r>
            <a:r>
              <a:rPr lang="en-US" baseline="0" dirty="0" smtClean="0"/>
              <a:t> populated areas look more prominent. </a:t>
            </a:r>
          </a:p>
          <a:p>
            <a:endParaRPr lang="en-US" baseline="0" dirty="0" smtClean="0"/>
          </a:p>
          <a:p>
            <a:r>
              <a:rPr lang="en-US" baseline="0" dirty="0" smtClean="0"/>
              <a:t>What is this map actually good for then? </a:t>
            </a:r>
            <a:r>
              <a:rPr lang="en-US" dirty="0" smtClean="0"/>
              <a:t> Seeing regional distribution, or as a lookup so people can easily</a:t>
            </a:r>
            <a:r>
              <a:rPr lang="en-US" baseline="0" dirty="0" smtClean="0"/>
              <a:t> find a state and see how it voted.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143301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Cartograms distort area and space entirely in the interest of showing</a:t>
            </a:r>
            <a:r>
              <a:rPr lang="en-US" baseline="0" dirty="0" smtClean="0"/>
              <a:t> something else entirely </a:t>
            </a:r>
            <a:r>
              <a:rPr lang="is-IS" baseline="0" dirty="0" smtClean="0"/>
              <a:t>… in this case they are proportional to electoral votes.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598209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example of a cartogram,</a:t>
            </a:r>
            <a:r>
              <a:rPr lang="en-US" baseline="0" dirty="0" smtClean="0"/>
              <a:t> should total number of </a:t>
            </a:r>
            <a:r>
              <a:rPr lang="en-US" baseline="0" dirty="0" err="1" smtClean="0"/>
              <a:t>catholics</a:t>
            </a:r>
            <a:r>
              <a:rPr lang="en-US" baseline="0" dirty="0" smtClean="0"/>
              <a:t> as size of rectangle, and proportion of </a:t>
            </a:r>
            <a:r>
              <a:rPr lang="en-US" baseline="0" dirty="0" err="1" smtClean="0"/>
              <a:t>catholics</a:t>
            </a:r>
            <a:r>
              <a:rPr lang="en-US" baseline="0" dirty="0" smtClean="0"/>
              <a:t> as shade.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3237852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 new idea, the cartogram.</a:t>
            </a:r>
            <a:r>
              <a:rPr lang="en-US" baseline="0" dirty="0" smtClean="0"/>
              <a:t> Here’s an example from 1931 that distorts area with population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247972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Symbol</a:t>
            </a:r>
            <a:r>
              <a:rPr lang="en-US" baseline="0" dirty="0" smtClean="0"/>
              <a:t> or dot map useful for showing individual data point and letting people drill into those. </a:t>
            </a:r>
          </a:p>
          <a:p>
            <a:endParaRPr lang="en-US" baseline="0" dirty="0" smtClean="0"/>
          </a:p>
          <a:p>
            <a:r>
              <a:rPr lang="en-US" baseline="0" dirty="0" smtClean="0"/>
              <a:t>Or a heat map which is showing density of events which can be useful for aggregating and seeing overall geographic patterns. These are called </a:t>
            </a:r>
            <a:r>
              <a:rPr lang="en-US" baseline="0" dirty="0" err="1" smtClean="0"/>
              <a:t>isarithmic</a:t>
            </a:r>
            <a:r>
              <a:rPr lang="en-US" baseline="0" dirty="0" smtClean="0"/>
              <a:t> maps or contour maps and they are drawn by connecting areas of equal value. </a:t>
            </a:r>
          </a:p>
          <a:p>
            <a:endParaRPr lang="en-US" baseline="0" dirty="0" smtClean="0"/>
          </a:p>
          <a:p>
            <a:r>
              <a:rPr lang="en-US" baseline="0" dirty="0" smtClean="0"/>
              <a:t>Incidentally this map made with some other powerful mapping software that is sometimes used from ESRI.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2192231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Hexagonal</a:t>
            </a:r>
            <a:r>
              <a:rPr lang="en-US" baseline="0" dirty="0" smtClean="0"/>
              <a:t> binning can be useful to show densities as well (instead of heat map). Either way, the issue with occlusion and estimating densities of individual points on a map can be a alleviated like this.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3443230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Choropleth</a:t>
            </a:r>
            <a:r>
              <a:rPr lang="en-US" baseline="0" dirty="0" smtClean="0"/>
              <a:t> maps are another way to aggregate data. They map data to areas. The problem with </a:t>
            </a:r>
            <a:r>
              <a:rPr lang="en-US" baseline="0" dirty="0" err="1" smtClean="0"/>
              <a:t>choropleths</a:t>
            </a:r>
            <a:r>
              <a:rPr lang="en-US" baseline="0" dirty="0" smtClean="0"/>
              <a:t> is that the area of a geographic unit might be bigger but that doesn’t mean that it’s more important or that the color from that area should be more dominant. E.g. in this example large counties in </a:t>
            </a:r>
            <a:r>
              <a:rPr lang="en-US" baseline="0" dirty="0" err="1" smtClean="0"/>
              <a:t>arizona</a:t>
            </a:r>
            <a:r>
              <a:rPr lang="en-US" baseline="0" dirty="0" smtClean="0"/>
              <a:t> take up a lot of space but are much more sparsely populated than counties in NY or IL.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4095927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of </a:t>
            </a:r>
            <a:r>
              <a:rPr lang="en-US" dirty="0" err="1" smtClean="0"/>
              <a:t>google</a:t>
            </a:r>
            <a:r>
              <a:rPr lang="en-US" dirty="0" smtClean="0"/>
              <a:t> maps which shows both types of map data – raster images showing land cover, and vector and point data showing locations of roads and</a:t>
            </a:r>
            <a:r>
              <a:rPr lang="en-US" baseline="0" dirty="0" smtClean="0"/>
              <a:t> services.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3073933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Sequential for mapping quantitative</a:t>
            </a:r>
            <a:r>
              <a:rPr lang="en-US" baseline="0" dirty="0" smtClean="0"/>
              <a:t> data.</a:t>
            </a:r>
          </a:p>
          <a:p>
            <a:r>
              <a:rPr lang="en-US" baseline="0" dirty="0" smtClean="0"/>
              <a:t>Divergent are good for highlighting areas that significantly diverge from the norm. Try to pick more saturated colors for extremes</a:t>
            </a:r>
          </a:p>
          <a:p>
            <a:r>
              <a:rPr lang="en-US" baseline="0" dirty="0" smtClean="0"/>
              <a:t>Qualitative is for </a:t>
            </a:r>
            <a:r>
              <a:rPr lang="en-US" baseline="0" dirty="0" err="1" smtClean="0"/>
              <a:t>qual</a:t>
            </a:r>
            <a:r>
              <a:rPr lang="en-US" baseline="0" dirty="0" smtClean="0"/>
              <a:t> data. You can use saturation to control attention an highlight.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1295526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what’s the problem with the colors on this map? </a:t>
            </a:r>
          </a:p>
          <a:p>
            <a:endParaRPr lang="en-US" dirty="0" smtClean="0"/>
          </a:p>
          <a:p>
            <a:r>
              <a:rPr lang="en-US" sz="1200" kern="1200" smtClean="0">
                <a:solidFill>
                  <a:schemeClr val="tx1"/>
                </a:solidFill>
                <a:latin typeface="+mn-lt"/>
                <a:ea typeface="+mn-ea"/>
                <a:cs typeface="+mn-cs"/>
              </a:rPr>
              <a:t>Criticism </a:t>
            </a:r>
            <a:r>
              <a:rPr lang="en-US" sz="1200" kern="1200" dirty="0" smtClean="0">
                <a:solidFill>
                  <a:schemeClr val="tx1"/>
                </a:solidFill>
                <a:latin typeface="+mn-lt"/>
                <a:ea typeface="+mn-ea"/>
                <a:cs typeface="+mn-cs"/>
              </a:rPr>
              <a:t>of rainbow color gradients is that there’s no natural perceived order to their colors</a:t>
            </a:r>
            <a:endParaRPr lang="en-US" dirty="0" smtClean="0"/>
          </a:p>
          <a:p>
            <a:endParaRPr lang="en-US" dirty="0" smtClean="0"/>
          </a:p>
          <a:p>
            <a:r>
              <a:rPr lang="en-US" dirty="0" smtClean="0"/>
              <a:t>Sharp jumps in hue, and differences</a:t>
            </a:r>
            <a:r>
              <a:rPr lang="en-US" baseline="0" dirty="0" smtClean="0"/>
              <a:t> in intensity make it hard to understand this map as a continuous ramp b/t 0 and 1.29.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754010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thing you need to be aware of for </a:t>
            </a:r>
            <a:r>
              <a:rPr lang="en-US" dirty="0" err="1" smtClean="0"/>
              <a:t>choropleth</a:t>
            </a:r>
            <a:r>
              <a:rPr lang="en-US" dirty="0" smtClean="0"/>
              <a:t> maps is choosing your intervals. You can use different</a:t>
            </a:r>
            <a:r>
              <a:rPr lang="en-US" baseline="0" dirty="0" smtClean="0"/>
              <a:t> techniques for doing this but it can change the story and what you see from the map based on how you choose those intervals. </a:t>
            </a:r>
          </a:p>
          <a:p>
            <a:endParaRPr lang="en-US" baseline="0" dirty="0" smtClean="0"/>
          </a:p>
          <a:p>
            <a:r>
              <a:rPr lang="en-US" baseline="0" dirty="0" smtClean="0"/>
              <a:t>You can do equal size intervals, </a:t>
            </a:r>
            <a:r>
              <a:rPr lang="en-US" baseline="0" dirty="0" err="1" smtClean="0"/>
              <a:t>quantiles</a:t>
            </a:r>
            <a:r>
              <a:rPr lang="en-US" baseline="0" dirty="0" smtClean="0"/>
              <a:t> (helpful for seeing detail in skewed distributions), or use the mean / median and standard deviation (for diverging). And there are algorithms like the Fisher-Jenks that try to optimize the bins based on statistical properties of the distribution.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2471161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Visualizing running paths</a:t>
            </a:r>
            <a:r>
              <a:rPr lang="en-US" baseline="0" dirty="0" smtClean="0"/>
              <a:t> on a map. Using the “line” </a:t>
            </a:r>
            <a:r>
              <a:rPr lang="en-US" baseline="0" dirty="0" err="1" smtClean="0"/>
              <a:t>primative</a:t>
            </a:r>
            <a:r>
              <a:rPr lang="en-US" baseline="0" dirty="0" smtClean="0"/>
              <a:t> instead of points or areas. Can give you a sense of use and density of paths.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1268891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can combine types to show correlations</a:t>
            </a:r>
            <a:r>
              <a:rPr lang="en-US" baseline="0" dirty="0" smtClean="0"/>
              <a:t> and tell stories. The brighter the color of the river the better the quality. Industry is yellow.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3242872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 on maps can lead to some interesting opportunities for storytelling.</a:t>
            </a:r>
            <a:r>
              <a:rPr lang="en-US" baseline="0" dirty="0" smtClean="0"/>
              <a:t> In this example people mentioning “sunrise” in a tweet.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27</a:t>
            </a:fld>
            <a:endParaRPr lang="en-US"/>
          </a:p>
        </p:txBody>
      </p:sp>
    </p:spTree>
    <p:extLst>
      <p:ext uri="{BB962C8B-B14F-4D97-AF65-F5344CB8AC3E}">
        <p14:creationId xmlns:p14="http://schemas.microsoft.com/office/powerpoint/2010/main" val="1313576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I’ll leave you with some </a:t>
            </a:r>
            <a:r>
              <a:rPr lang="en-US" dirty="0" err="1" smtClean="0"/>
              <a:t>MapZen</a:t>
            </a:r>
            <a:r>
              <a:rPr lang="en-US" dirty="0" smtClean="0"/>
              <a:t>. NASA’s earth observatory has some amazing imagery for all kinds of</a:t>
            </a:r>
            <a:r>
              <a:rPr lang="en-US" baseline="0" dirty="0" smtClean="0"/>
              <a:t> </a:t>
            </a:r>
            <a:r>
              <a:rPr lang="en-US" baseline="0" smtClean="0"/>
              <a:t>different things. </a:t>
            </a:r>
            <a:endParaRPr lang="en-US"/>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1612392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some ground rules about mapping.</a:t>
            </a:r>
            <a:r>
              <a:rPr lang="en-US" baseline="0" dirty="0" smtClean="0"/>
              <a:t> Map data comes in two varieties and you can see both when you toggle back and forth on Google maps.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a:t>
            </a:fld>
            <a:endParaRPr lang="en-US"/>
          </a:p>
        </p:txBody>
      </p:sp>
    </p:spTree>
    <p:extLst>
      <p:ext uri="{BB962C8B-B14F-4D97-AF65-F5344CB8AC3E}">
        <p14:creationId xmlns:p14="http://schemas.microsoft.com/office/powerpoint/2010/main" val="62177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effective integration of two types of map data. </a:t>
            </a:r>
          </a:p>
          <a:p>
            <a:endParaRPr lang="en-US" dirty="0" smtClean="0"/>
          </a:p>
          <a:p>
            <a:r>
              <a:rPr lang="en-US" dirty="0" smtClean="0"/>
              <a:t>Also: of note is the “Locator” map in the lower</a:t>
            </a:r>
            <a:r>
              <a:rPr lang="en-US" baseline="0" dirty="0" smtClean="0"/>
              <a:t> right, which provides larger geographic context for the larger map. </a:t>
            </a:r>
          </a:p>
          <a:p>
            <a:endParaRPr lang="en-US" baseline="0" dirty="0" smtClean="0"/>
          </a:p>
          <a:p>
            <a:r>
              <a:rPr lang="en-US" baseline="0" dirty="0" smtClean="0"/>
              <a:t>What I like about this piece is how they really effectively use comparisons to show how the land is evolving.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363460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some</a:t>
            </a:r>
            <a:r>
              <a:rPr lang="en-US" baseline="0" dirty="0" smtClean="0"/>
              <a:t> of that aerial footage they also relied on techniques for balloon and kite imaging. Such rigs can be useful for getting very high res imagers and to do so for breaking news (satellites not fast enough), OR to get aerial imagery of something contentious like a factory that might be leaching pollutants. </a:t>
            </a:r>
          </a:p>
          <a:p>
            <a:endParaRPr lang="en-US" baseline="0" dirty="0" smtClean="0"/>
          </a:p>
          <a:p>
            <a:r>
              <a:rPr lang="en-US" baseline="0" dirty="0" err="1" smtClean="0"/>
              <a:t>Mapknitter.org</a:t>
            </a:r>
            <a:r>
              <a:rPr lang="en-US" baseline="0" dirty="0" smtClean="0"/>
              <a:t> is a tool that can be used to rectify and stitch together such imagery.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1555256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Locator maps help create a spatial context for the reader. Here’s another example.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2262835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8</a:t>
            </a:fld>
            <a:endParaRPr lang="en-US"/>
          </a:p>
        </p:txBody>
      </p:sp>
    </p:spTree>
    <p:extLst>
      <p:ext uri="{BB962C8B-B14F-4D97-AF65-F5344CB8AC3E}">
        <p14:creationId xmlns:p14="http://schemas.microsoft.com/office/powerpoint/2010/main" val="1666015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Geocoding is all very practical, but in reality there’s a lot of fudging done to get from a non-perfect sphere of the earth to a flat projection</a:t>
            </a:r>
            <a:r>
              <a:rPr lang="en-US" baseline="0" dirty="0" smtClean="0"/>
              <a:t> of a map.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1452878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Projection</a:t>
            </a:r>
            <a:r>
              <a:rPr lang="en-US" baseline="0" dirty="0" smtClean="0"/>
              <a:t> </a:t>
            </a:r>
            <a:r>
              <a:rPr lang="is-IS" baseline="0" dirty="0" smtClean="0"/>
              <a:t>…</a:t>
            </a:r>
          </a:p>
          <a:p>
            <a:endParaRPr lang="en-US" dirty="0" smtClean="0"/>
          </a:p>
          <a:p>
            <a:r>
              <a:rPr lang="en-US" dirty="0" smtClean="0"/>
              <a:t>Need to get our pseudo-round</a:t>
            </a:r>
            <a:r>
              <a:rPr lang="en-US" baseline="0" dirty="0" smtClean="0"/>
              <a:t> object onto a flat surface. Projects are closest along standard lines so try to have one near where your story is if showing that area. </a:t>
            </a:r>
          </a:p>
          <a:p>
            <a:endParaRPr lang="en-US" dirty="0" smtClean="0"/>
          </a:p>
          <a:p>
            <a:r>
              <a:rPr lang="en-US" dirty="0" smtClean="0"/>
              <a:t>Three shapes that you can</a:t>
            </a:r>
            <a:r>
              <a:rPr lang="en-US" baseline="0" dirty="0" smtClean="0"/>
              <a:t> make into a flat map are a plane, a cone, and a cylinder. Those define different types of projections that distort reality in different ways.</a:t>
            </a:r>
          </a:p>
          <a:p>
            <a:endParaRPr lang="en-US" baseline="0" dirty="0" smtClean="0"/>
          </a:p>
          <a:p>
            <a:r>
              <a:rPr lang="en-US" baseline="0" dirty="0" smtClean="0"/>
              <a:t>There are five properties that will be distorted when you project a globe on a flat surface: shape, area, angles, distance, and direction.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10</a:t>
            </a:fld>
            <a:endParaRPr lang="en-US"/>
          </a:p>
        </p:txBody>
      </p:sp>
    </p:spTree>
    <p:extLst>
      <p:ext uri="{BB962C8B-B14F-4D97-AF65-F5344CB8AC3E}">
        <p14:creationId xmlns:p14="http://schemas.microsoft.com/office/powerpoint/2010/main" val="3729116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11/7/16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11/7/16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11/7/16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11/7/16</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228600" indent="0" algn="l" defTabSz="457200" rtl="0" eaLnBrk="1" latinLnBrk="0" hangingPunct="1">
        <a:spcBef>
          <a:spcPct val="20000"/>
        </a:spcBef>
        <a:buFont typeface="Arial"/>
        <a:buNone/>
        <a:defRPr sz="2400" kern="1200">
          <a:solidFill>
            <a:schemeClr val="bg1">
              <a:lumMod val="65000"/>
            </a:schemeClr>
          </a:solidFill>
          <a:latin typeface="Gill Sans"/>
          <a:ea typeface="+mn-ea"/>
          <a:cs typeface="Gill San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eLqC3FNNOaI"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fires.globalforestwatch.org/" TargetMode="External"/><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hyperlink" Target="http://flowingdata.com/2014/02/05/where-people-run"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hyperlink" Target="http://infovis.fh-potsdam.de/mappingzebras/waterquality/"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hyperlink" Target="http://cartodb.s3.amazonaws.com/static_vizz/sunrise.html" TargetMode="External"/><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Mapping</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1"/>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a:p>
            <a:pPr marL="0" lvl="1" algn="ctr" defTabSz="457200" rtl="0">
              <a:spcBef>
                <a:spcPct val="0"/>
              </a:spcBef>
            </a:pPr>
            <a:r>
              <a:rPr lang="en-US" sz="2222" dirty="0" smtClean="0">
                <a:latin typeface="Abadi MT Condensed Extra Bold"/>
                <a:cs typeface="Abadi MT Condensed Extra Bold"/>
              </a:rPr>
              <a:t>Nick </a:t>
            </a:r>
            <a:r>
              <a:rPr lang="en-US" sz="2222" dirty="0" err="1" smtClean="0">
                <a:latin typeface="Abadi MT Condensed Extra Bold"/>
                <a:cs typeface="Abadi MT Condensed Extra Bold"/>
              </a:rPr>
              <a:t>Diakopoulos</a:t>
            </a:r>
            <a:endParaRPr lang="en-US" sz="2222" dirty="0" smtClean="0">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200" y="0"/>
            <a:ext cx="6946174" cy="6858000"/>
          </a:xfrm>
          <a:prstGeom prst="rect">
            <a:avLst/>
          </a:prstGeom>
        </p:spPr>
      </p:pic>
    </p:spTree>
    <p:extLst>
      <p:ext uri="{BB962C8B-B14F-4D97-AF65-F5344CB8AC3E}">
        <p14:creationId xmlns:p14="http://schemas.microsoft.com/office/powerpoint/2010/main" val="38082815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2209800"/>
            <a:ext cx="8229600" cy="2616200"/>
          </a:xfrm>
        </p:spPr>
        <p:txBody>
          <a:bodyPr/>
          <a:lstStyle/>
          <a:p>
            <a:r>
              <a:rPr lang="en-US" dirty="0" smtClean="0"/>
              <a:t>“No flat map can match the globe in preserving areas, angles, gross shapes, distances, and directions, and any map projection if a compromise solution.” </a:t>
            </a:r>
          </a:p>
          <a:p>
            <a:pPr algn="r"/>
            <a:r>
              <a:rPr lang="en-US" dirty="0" smtClean="0"/>
              <a:t>-</a:t>
            </a:r>
            <a:r>
              <a:rPr lang="en-US" dirty="0" err="1" smtClean="0"/>
              <a:t>Monmonier</a:t>
            </a:r>
            <a:endParaRPr lang="en-US" dirty="0"/>
          </a:p>
        </p:txBody>
      </p:sp>
    </p:spTree>
    <p:extLst>
      <p:ext uri="{BB962C8B-B14F-4D97-AF65-F5344CB8AC3E}">
        <p14:creationId xmlns:p14="http://schemas.microsoft.com/office/powerpoint/2010/main" val="199832321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037063"/>
            <a:ext cx="9144000" cy="4906537"/>
          </a:xfrm>
          <a:prstGeom prst="rect">
            <a:avLst/>
          </a:prstGeom>
        </p:spPr>
      </p:pic>
      <p:sp>
        <p:nvSpPr>
          <p:cNvPr id="5" name="Rectangle 4"/>
          <p:cNvSpPr/>
          <p:nvPr/>
        </p:nvSpPr>
        <p:spPr>
          <a:xfrm>
            <a:off x="4546600" y="5963335"/>
            <a:ext cx="4572000" cy="276999"/>
          </a:xfrm>
          <a:prstGeom prst="rect">
            <a:avLst/>
          </a:prstGeom>
        </p:spPr>
        <p:txBody>
          <a:bodyPr>
            <a:spAutoFit/>
          </a:bodyPr>
          <a:lstStyle/>
          <a:p>
            <a:pPr algn="r"/>
            <a:r>
              <a:rPr lang="en-US" sz="1200" dirty="0">
                <a:latin typeface="Helvetica"/>
                <a:cs typeface="Helvetica"/>
              </a:rPr>
              <a:t>https://</a:t>
            </a:r>
            <a:r>
              <a:rPr lang="en-US" sz="1200" dirty="0" err="1">
                <a:latin typeface="Helvetica"/>
                <a:cs typeface="Helvetica"/>
              </a:rPr>
              <a:t>www.youtube.com</a:t>
            </a:r>
            <a:r>
              <a:rPr lang="en-US" sz="1200" dirty="0">
                <a:latin typeface="Helvetica"/>
                <a:cs typeface="Helvetica"/>
              </a:rPr>
              <a:t>/</a:t>
            </a:r>
            <a:r>
              <a:rPr lang="en-US" sz="1200" dirty="0" err="1">
                <a:latin typeface="Helvetica"/>
                <a:cs typeface="Helvetica"/>
              </a:rPr>
              <a:t>watch?v</a:t>
            </a:r>
            <a:r>
              <a:rPr lang="en-US" sz="1200" dirty="0">
                <a:latin typeface="Helvetica"/>
                <a:cs typeface="Helvetica"/>
              </a:rPr>
              <a:t>=eLqC3FNNOaI</a:t>
            </a:r>
          </a:p>
        </p:txBody>
      </p:sp>
    </p:spTree>
    <p:extLst>
      <p:ext uri="{BB962C8B-B14F-4D97-AF65-F5344CB8AC3E}">
        <p14:creationId xmlns:p14="http://schemas.microsoft.com/office/powerpoint/2010/main" val="249457301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358900" y="0"/>
            <a:ext cx="6423471" cy="6858000"/>
          </a:xfrm>
          <a:prstGeom prst="rect">
            <a:avLst/>
          </a:prstGeom>
        </p:spPr>
      </p:pic>
      <p:sp>
        <p:nvSpPr>
          <p:cNvPr id="5" name="Rectangle 4"/>
          <p:cNvSpPr/>
          <p:nvPr/>
        </p:nvSpPr>
        <p:spPr>
          <a:xfrm>
            <a:off x="6227817" y="6574135"/>
            <a:ext cx="2916183" cy="276999"/>
          </a:xfrm>
          <a:prstGeom prst="rect">
            <a:avLst/>
          </a:prstGeom>
        </p:spPr>
        <p:txBody>
          <a:bodyPr wrap="none">
            <a:spAutoFit/>
          </a:bodyPr>
          <a:lstStyle/>
          <a:p>
            <a:r>
              <a:rPr lang="en-US" sz="1200" dirty="0">
                <a:latin typeface="Helvetica"/>
                <a:cs typeface="Helvetica"/>
              </a:rPr>
              <a:t>https://</a:t>
            </a:r>
            <a:r>
              <a:rPr lang="en-US" sz="1200" dirty="0" err="1">
                <a:latin typeface="Helvetica"/>
                <a:cs typeface="Helvetica"/>
              </a:rPr>
              <a:t>github.com</a:t>
            </a:r>
            <a:r>
              <a:rPr lang="en-US" sz="1200" dirty="0">
                <a:latin typeface="Helvetica"/>
                <a:cs typeface="Helvetica"/>
              </a:rPr>
              <a:t>/d3/d3-geo-projection/</a:t>
            </a:r>
          </a:p>
        </p:txBody>
      </p:sp>
    </p:spTree>
    <p:extLst>
      <p:ext uri="{BB962C8B-B14F-4D97-AF65-F5344CB8AC3E}">
        <p14:creationId xmlns:p14="http://schemas.microsoft.com/office/powerpoint/2010/main" val="4231630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266700"/>
            <a:ext cx="9144000" cy="6311004"/>
          </a:xfrm>
          <a:prstGeom prst="rect">
            <a:avLst/>
          </a:prstGeom>
        </p:spPr>
      </p:pic>
    </p:spTree>
    <p:extLst>
      <p:ext uri="{BB962C8B-B14F-4D97-AF65-F5344CB8AC3E}">
        <p14:creationId xmlns:p14="http://schemas.microsoft.com/office/powerpoint/2010/main" val="89260357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this map good / bad for?</a:t>
            </a:r>
            <a:endParaRPr lang="en-US" dirty="0"/>
          </a:p>
        </p:txBody>
      </p:sp>
      <p:pic>
        <p:nvPicPr>
          <p:cNvPr id="4" name="Picture 3"/>
          <p:cNvPicPr>
            <a:picLocks noChangeAspect="1"/>
          </p:cNvPicPr>
          <p:nvPr/>
        </p:nvPicPr>
        <p:blipFill>
          <a:blip r:embed="rId3"/>
          <a:stretch>
            <a:fillRect/>
          </a:stretch>
        </p:blipFill>
        <p:spPr>
          <a:xfrm>
            <a:off x="0" y="1066800"/>
            <a:ext cx="9144000" cy="5320145"/>
          </a:xfrm>
          <a:prstGeom prst="rect">
            <a:avLst/>
          </a:prstGeom>
        </p:spPr>
      </p:pic>
    </p:spTree>
    <p:extLst>
      <p:ext uri="{BB962C8B-B14F-4D97-AF65-F5344CB8AC3E}">
        <p14:creationId xmlns:p14="http://schemas.microsoft.com/office/powerpoint/2010/main" val="18612078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Cartograms</a:t>
            </a:r>
            <a:endParaRPr lang="en-US" dirty="0"/>
          </a:p>
        </p:txBody>
      </p:sp>
      <p:pic>
        <p:nvPicPr>
          <p:cNvPr id="4" name="Picture 3"/>
          <p:cNvPicPr>
            <a:picLocks noChangeAspect="1"/>
          </p:cNvPicPr>
          <p:nvPr/>
        </p:nvPicPr>
        <p:blipFill>
          <a:blip r:embed="rId3"/>
          <a:stretch>
            <a:fillRect/>
          </a:stretch>
        </p:blipFill>
        <p:spPr>
          <a:xfrm>
            <a:off x="1168400" y="1447800"/>
            <a:ext cx="6807200" cy="4445000"/>
          </a:xfrm>
          <a:prstGeom prst="rect">
            <a:avLst/>
          </a:prstGeom>
        </p:spPr>
      </p:pic>
    </p:spTree>
    <p:extLst>
      <p:ext uri="{BB962C8B-B14F-4D97-AF65-F5344CB8AC3E}">
        <p14:creationId xmlns:p14="http://schemas.microsoft.com/office/powerpoint/2010/main" val="39872675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100" y="0"/>
            <a:ext cx="7783681" cy="6858000"/>
          </a:xfrm>
          <a:prstGeom prst="rect">
            <a:avLst/>
          </a:prstGeom>
        </p:spPr>
      </p:pic>
    </p:spTree>
    <p:extLst>
      <p:ext uri="{BB962C8B-B14F-4D97-AF65-F5344CB8AC3E}">
        <p14:creationId xmlns:p14="http://schemas.microsoft.com/office/powerpoint/2010/main" val="34540612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74700"/>
            <a:ext cx="9144000" cy="5292023"/>
          </a:xfrm>
          <a:prstGeom prst="rect">
            <a:avLst/>
          </a:prstGeom>
        </p:spPr>
      </p:pic>
    </p:spTree>
    <p:extLst>
      <p:ext uri="{BB962C8B-B14F-4D97-AF65-F5344CB8AC3E}">
        <p14:creationId xmlns:p14="http://schemas.microsoft.com/office/powerpoint/2010/main" val="41839612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469900" y="0"/>
            <a:ext cx="8186694" cy="6858000"/>
          </a:xfrm>
          <a:prstGeom prst="rect">
            <a:avLst/>
          </a:prstGeom>
        </p:spPr>
      </p:pic>
      <p:pic>
        <p:nvPicPr>
          <p:cNvPr id="5" name="Picture 4">
            <a:hlinkClick r:id="rId4"/>
          </p:cNvPr>
          <p:cNvPicPr>
            <a:picLocks noChangeAspect="1"/>
          </p:cNvPicPr>
          <p:nvPr/>
        </p:nvPicPr>
        <p:blipFill>
          <a:blip r:embed="rId5"/>
          <a:stretch>
            <a:fillRect/>
          </a:stretch>
        </p:blipFill>
        <p:spPr>
          <a:xfrm>
            <a:off x="495300" y="0"/>
            <a:ext cx="8139088" cy="6858000"/>
          </a:xfrm>
          <a:prstGeom prst="rect">
            <a:avLst/>
          </a:prstGeom>
        </p:spPr>
      </p:pic>
      <p:sp>
        <p:nvSpPr>
          <p:cNvPr id="6" name="Rectangle 5"/>
          <p:cNvSpPr/>
          <p:nvPr/>
        </p:nvSpPr>
        <p:spPr>
          <a:xfrm>
            <a:off x="6715130" y="6581001"/>
            <a:ext cx="2428870"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fires.globalforestwatch.org</a:t>
            </a:r>
            <a:r>
              <a:rPr lang="en-US" sz="1200" dirty="0">
                <a:latin typeface="Helvetica"/>
                <a:cs typeface="Helvetica"/>
              </a:rPr>
              <a:t>/</a:t>
            </a:r>
          </a:p>
        </p:txBody>
      </p:sp>
    </p:spTree>
    <p:extLst>
      <p:ext uri="{BB962C8B-B14F-4D97-AF65-F5344CB8AC3E}">
        <p14:creationId xmlns:p14="http://schemas.microsoft.com/office/powerpoint/2010/main" val="26832447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0" y="0"/>
            <a:ext cx="9144000" cy="6858000"/>
          </a:xfrm>
          <a:prstGeom prst="rect">
            <a:avLst/>
          </a:prstGeom>
        </p:spPr>
      </p:pic>
      <p:pic>
        <p:nvPicPr>
          <p:cNvPr id="6" name="Picture 5"/>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278123358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38100" y="0"/>
            <a:ext cx="9064675" cy="6858000"/>
          </a:xfrm>
          <a:prstGeom prst="rect">
            <a:avLst/>
          </a:prstGeom>
        </p:spPr>
      </p:pic>
    </p:spTree>
    <p:extLst>
      <p:ext uri="{BB962C8B-B14F-4D97-AF65-F5344CB8AC3E}">
        <p14:creationId xmlns:p14="http://schemas.microsoft.com/office/powerpoint/2010/main" val="31881715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Choropleth</a:t>
            </a:r>
            <a:endParaRPr lang="en-US" dirty="0"/>
          </a:p>
        </p:txBody>
      </p:sp>
      <p:pic>
        <p:nvPicPr>
          <p:cNvPr id="4" name="Picture 3"/>
          <p:cNvPicPr>
            <a:picLocks noChangeAspect="1"/>
          </p:cNvPicPr>
          <p:nvPr/>
        </p:nvPicPr>
        <p:blipFill>
          <a:blip r:embed="rId3"/>
          <a:stretch>
            <a:fillRect/>
          </a:stretch>
        </p:blipFill>
        <p:spPr>
          <a:xfrm>
            <a:off x="0" y="1663700"/>
            <a:ext cx="9144000" cy="3522766"/>
          </a:xfrm>
          <a:prstGeom prst="rect">
            <a:avLst/>
          </a:prstGeom>
        </p:spPr>
      </p:pic>
    </p:spTree>
    <p:extLst>
      <p:ext uri="{BB962C8B-B14F-4D97-AF65-F5344CB8AC3E}">
        <p14:creationId xmlns:p14="http://schemas.microsoft.com/office/powerpoint/2010/main" val="39251813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Colors for Maps</a:t>
            </a:r>
            <a:endParaRPr lang="en-US" dirty="0"/>
          </a:p>
        </p:txBody>
      </p:sp>
      <p:pic>
        <p:nvPicPr>
          <p:cNvPr id="4" name="Picture 3"/>
          <p:cNvPicPr>
            <a:picLocks noChangeAspect="1"/>
          </p:cNvPicPr>
          <p:nvPr/>
        </p:nvPicPr>
        <p:blipFill>
          <a:blip r:embed="rId3"/>
          <a:stretch>
            <a:fillRect/>
          </a:stretch>
        </p:blipFill>
        <p:spPr>
          <a:xfrm>
            <a:off x="1695450" y="938213"/>
            <a:ext cx="5905500" cy="5192767"/>
          </a:xfrm>
          <a:prstGeom prst="rect">
            <a:avLst/>
          </a:prstGeom>
        </p:spPr>
      </p:pic>
      <p:sp>
        <p:nvSpPr>
          <p:cNvPr id="5" name="Rectangle 4"/>
          <p:cNvSpPr/>
          <p:nvPr/>
        </p:nvSpPr>
        <p:spPr>
          <a:xfrm>
            <a:off x="4778702" y="6553200"/>
            <a:ext cx="4365298"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geojournalism.org</a:t>
            </a:r>
            <a:r>
              <a:rPr lang="en-US" sz="1200" dirty="0">
                <a:latin typeface="Helvetica"/>
                <a:cs typeface="Helvetica"/>
              </a:rPr>
              <a:t>/2014/06/tips-for-using-color-in-maps/</a:t>
            </a:r>
          </a:p>
        </p:txBody>
      </p:sp>
    </p:spTree>
    <p:extLst>
      <p:ext uri="{BB962C8B-B14F-4D97-AF65-F5344CB8AC3E}">
        <p14:creationId xmlns:p14="http://schemas.microsoft.com/office/powerpoint/2010/main" val="4235440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8572" y="96838"/>
            <a:ext cx="8519255" cy="6337300"/>
          </a:xfrm>
          <a:prstGeom prst="rect">
            <a:avLst/>
          </a:prstGeom>
        </p:spPr>
      </p:pic>
      <p:sp>
        <p:nvSpPr>
          <p:cNvPr id="5" name="Rectangle 4"/>
          <p:cNvSpPr/>
          <p:nvPr/>
        </p:nvSpPr>
        <p:spPr>
          <a:xfrm>
            <a:off x="4572000" y="6588036"/>
            <a:ext cx="4572000" cy="276999"/>
          </a:xfrm>
          <a:prstGeom prst="rect">
            <a:avLst/>
          </a:prstGeom>
        </p:spPr>
        <p:txBody>
          <a:bodyPr>
            <a:spAutoFit/>
          </a:bodyPr>
          <a:lstStyle/>
          <a:p>
            <a:pPr algn="r"/>
            <a:r>
              <a:rPr lang="en-US" sz="1200" dirty="0">
                <a:latin typeface="Helvetica"/>
                <a:cs typeface="Helvetica"/>
              </a:rPr>
              <a:t>https://</a:t>
            </a:r>
            <a:r>
              <a:rPr lang="en-US" sz="1200" dirty="0" err="1">
                <a:latin typeface="Helvetica"/>
                <a:cs typeface="Helvetica"/>
              </a:rPr>
              <a:t>eagereyes.org</a:t>
            </a:r>
            <a:r>
              <a:rPr lang="en-US" sz="1200" dirty="0">
                <a:latin typeface="Helvetica"/>
                <a:cs typeface="Helvetica"/>
              </a:rPr>
              <a:t>/basics/rainbow-color-map</a:t>
            </a:r>
          </a:p>
        </p:txBody>
      </p:sp>
    </p:spTree>
    <p:extLst>
      <p:ext uri="{BB962C8B-B14F-4D97-AF65-F5344CB8AC3E}">
        <p14:creationId xmlns:p14="http://schemas.microsoft.com/office/powerpoint/2010/main" val="9892258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Intervals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092200"/>
            <a:ext cx="9144000" cy="465302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079500"/>
            <a:ext cx="9144000" cy="4698680"/>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092200"/>
            <a:ext cx="9144000" cy="4658700"/>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1092200"/>
            <a:ext cx="9144000" cy="4670260"/>
          </a:xfrm>
          <a:prstGeom prst="rect">
            <a:avLst/>
          </a:prstGeom>
        </p:spPr>
      </p:pic>
    </p:spTree>
    <p:extLst>
      <p:ext uri="{BB962C8B-B14F-4D97-AF65-F5344CB8AC3E}">
        <p14:creationId xmlns:p14="http://schemas.microsoft.com/office/powerpoint/2010/main" val="9907956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rotWithShape="1">
          <a:blip r:embed="rId4" cstate="screen">
            <a:extLst>
              <a:ext uri="{28A0092B-C50C-407E-A947-70E740481C1C}">
                <a14:useLocalDpi xmlns:a14="http://schemas.microsoft.com/office/drawing/2010/main"/>
              </a:ext>
            </a:extLst>
          </a:blip>
          <a:srcRect t="3889"/>
          <a:stretch/>
        </p:blipFill>
        <p:spPr>
          <a:xfrm>
            <a:off x="2127294" y="-10299"/>
            <a:ext cx="5041812" cy="6591300"/>
          </a:xfrm>
          <a:prstGeom prst="rect">
            <a:avLst/>
          </a:prstGeom>
        </p:spPr>
      </p:pic>
      <p:sp>
        <p:nvSpPr>
          <p:cNvPr id="5" name="Rectangle 4"/>
          <p:cNvSpPr/>
          <p:nvPr/>
        </p:nvSpPr>
        <p:spPr>
          <a:xfrm>
            <a:off x="4572000" y="6581001"/>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flowingdata.com</a:t>
            </a:r>
            <a:r>
              <a:rPr lang="en-US" sz="1200" dirty="0">
                <a:latin typeface="Helvetica"/>
                <a:cs typeface="Helvetica"/>
              </a:rPr>
              <a:t>/2014/02/05/where-people-run</a:t>
            </a:r>
          </a:p>
        </p:txBody>
      </p:sp>
    </p:spTree>
    <p:extLst>
      <p:ext uri="{BB962C8B-B14F-4D97-AF65-F5344CB8AC3E}">
        <p14:creationId xmlns:p14="http://schemas.microsoft.com/office/powerpoint/2010/main" val="36381664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1231900" y="0"/>
            <a:ext cx="6655059" cy="6858000"/>
          </a:xfrm>
          <a:prstGeom prst="rect">
            <a:avLst/>
          </a:prstGeom>
        </p:spPr>
      </p:pic>
      <p:sp>
        <p:nvSpPr>
          <p:cNvPr id="5" name="Rectangle 4"/>
          <p:cNvSpPr/>
          <p:nvPr/>
        </p:nvSpPr>
        <p:spPr>
          <a:xfrm>
            <a:off x="3289559" y="6562636"/>
            <a:ext cx="4572000" cy="276999"/>
          </a:xfrm>
          <a:prstGeom prst="rect">
            <a:avLst/>
          </a:prstGeom>
        </p:spPr>
        <p:txBody>
          <a:bodyPr>
            <a:spAutoFit/>
          </a:bodyPr>
          <a:lstStyle/>
          <a:p>
            <a:pPr algn="r"/>
            <a:r>
              <a:rPr lang="en-US" sz="1200" dirty="0">
                <a:solidFill>
                  <a:schemeClr val="bg1"/>
                </a:solidFill>
                <a:latin typeface="Helvetica"/>
                <a:cs typeface="Helvetica"/>
              </a:rPr>
              <a:t>http://</a:t>
            </a:r>
            <a:r>
              <a:rPr lang="en-US" sz="1200" dirty="0" err="1">
                <a:solidFill>
                  <a:schemeClr val="bg1"/>
                </a:solidFill>
                <a:latin typeface="Helvetica"/>
                <a:cs typeface="Helvetica"/>
              </a:rPr>
              <a:t>infovis.fh-potsdam.de</a:t>
            </a:r>
            <a:r>
              <a:rPr lang="en-US" sz="1200" dirty="0">
                <a:solidFill>
                  <a:schemeClr val="bg1"/>
                </a:solidFill>
                <a:latin typeface="Helvetica"/>
                <a:cs typeface="Helvetica"/>
              </a:rPr>
              <a:t>/</a:t>
            </a:r>
            <a:r>
              <a:rPr lang="en-US" sz="1200" dirty="0" err="1">
                <a:solidFill>
                  <a:schemeClr val="bg1"/>
                </a:solidFill>
                <a:latin typeface="Helvetica"/>
                <a:cs typeface="Helvetica"/>
              </a:rPr>
              <a:t>mappingzebras</a:t>
            </a:r>
            <a:r>
              <a:rPr lang="en-US" sz="1200" dirty="0">
                <a:solidFill>
                  <a:schemeClr val="bg1"/>
                </a:solidFill>
                <a:latin typeface="Helvetica"/>
                <a:cs typeface="Helvetica"/>
              </a:rPr>
              <a:t>/</a:t>
            </a:r>
            <a:r>
              <a:rPr lang="en-US" sz="1200" dirty="0" err="1">
                <a:solidFill>
                  <a:schemeClr val="bg1"/>
                </a:solidFill>
                <a:latin typeface="Helvetica"/>
                <a:cs typeface="Helvetica"/>
              </a:rPr>
              <a:t>waterquality</a:t>
            </a:r>
            <a:r>
              <a:rPr lang="en-US" sz="1200" dirty="0">
                <a:solidFill>
                  <a:schemeClr val="bg1"/>
                </a:solidFill>
                <a:latin typeface="Helvetica"/>
                <a:cs typeface="Helvetica"/>
              </a:rPr>
              <a:t>/</a:t>
            </a:r>
          </a:p>
        </p:txBody>
      </p:sp>
    </p:spTree>
    <p:extLst>
      <p:ext uri="{BB962C8B-B14F-4D97-AF65-F5344CB8AC3E}">
        <p14:creationId xmlns:p14="http://schemas.microsoft.com/office/powerpoint/2010/main" val="343795232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533400"/>
            <a:ext cx="9144000" cy="5865741"/>
          </a:xfrm>
          <a:prstGeom prst="rect">
            <a:avLst/>
          </a:prstGeom>
        </p:spPr>
      </p:pic>
      <p:sp>
        <p:nvSpPr>
          <p:cNvPr id="5" name="Rectangle 4"/>
          <p:cNvSpPr/>
          <p:nvPr/>
        </p:nvSpPr>
        <p:spPr>
          <a:xfrm>
            <a:off x="4572000" y="6553200"/>
            <a:ext cx="4572000" cy="276999"/>
          </a:xfrm>
          <a:prstGeom prst="rect">
            <a:avLst/>
          </a:prstGeom>
        </p:spPr>
        <p:txBody>
          <a:bodyPr>
            <a:spAutoFit/>
          </a:bodyPr>
          <a:lstStyle/>
          <a:p>
            <a:pPr algn="r"/>
            <a:r>
              <a:rPr lang="en-US" sz="1200" dirty="0">
                <a:latin typeface="Helvetica"/>
                <a:cs typeface="Helvetica"/>
              </a:rPr>
              <a:t>http://cartodb.s3.amazonaws.com/</a:t>
            </a:r>
            <a:r>
              <a:rPr lang="en-US" sz="1200" dirty="0" err="1">
                <a:latin typeface="Helvetica"/>
                <a:cs typeface="Helvetica"/>
              </a:rPr>
              <a:t>static_vizz</a:t>
            </a:r>
            <a:r>
              <a:rPr lang="en-US" sz="1200" dirty="0">
                <a:latin typeface="Helvetica"/>
                <a:cs typeface="Helvetica"/>
              </a:rPr>
              <a:t>/</a:t>
            </a:r>
            <a:r>
              <a:rPr lang="en-US" sz="1200" dirty="0" err="1">
                <a:latin typeface="Helvetica"/>
                <a:cs typeface="Helvetica"/>
              </a:rPr>
              <a:t>sunrise.html</a:t>
            </a:r>
            <a:endParaRPr lang="en-US" sz="1200" dirty="0">
              <a:latin typeface="Helvetica"/>
              <a:cs typeface="Helvetica"/>
            </a:endParaRPr>
          </a:p>
        </p:txBody>
      </p:sp>
    </p:spTree>
    <p:extLst>
      <p:ext uri="{BB962C8B-B14F-4D97-AF65-F5344CB8AC3E}">
        <p14:creationId xmlns:p14="http://schemas.microsoft.com/office/powerpoint/2010/main" val="1668586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700" y="0"/>
            <a:ext cx="8853714" cy="6858000"/>
          </a:xfrm>
          <a:prstGeom prst="rect">
            <a:avLst/>
          </a:prstGeom>
        </p:spPr>
      </p:pic>
    </p:spTree>
    <p:extLst>
      <p:ext uri="{BB962C8B-B14F-4D97-AF65-F5344CB8AC3E}">
        <p14:creationId xmlns:p14="http://schemas.microsoft.com/office/powerpoint/2010/main" val="28526540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 vs. Vector</a:t>
            </a:r>
            <a:endParaRPr lang="en-US" dirty="0"/>
          </a:p>
        </p:txBody>
      </p:sp>
      <p:pic>
        <p:nvPicPr>
          <p:cNvPr id="4" name="Picture 3"/>
          <p:cNvPicPr>
            <a:picLocks noChangeAspect="1"/>
          </p:cNvPicPr>
          <p:nvPr/>
        </p:nvPicPr>
        <p:blipFill>
          <a:blip r:embed="rId3"/>
          <a:stretch>
            <a:fillRect/>
          </a:stretch>
        </p:blipFill>
        <p:spPr>
          <a:xfrm>
            <a:off x="1562100" y="1069467"/>
            <a:ext cx="6172200" cy="2664333"/>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71500" y="3550920"/>
            <a:ext cx="8077200" cy="3230880"/>
          </a:xfrm>
          <a:prstGeom prst="rect">
            <a:avLst/>
          </a:prstGeom>
        </p:spPr>
      </p:pic>
    </p:spTree>
    <p:extLst>
      <p:ext uri="{BB962C8B-B14F-4D97-AF65-F5344CB8AC3E}">
        <p14:creationId xmlns:p14="http://schemas.microsoft.com/office/powerpoint/2010/main" val="23113777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0" y="596900"/>
            <a:ext cx="9144000" cy="5655325"/>
          </a:xfrm>
          <a:prstGeom prst="rect">
            <a:avLst/>
          </a:prstGeom>
        </p:spPr>
      </p:pic>
      <p:sp>
        <p:nvSpPr>
          <p:cNvPr id="6" name="Rectangle 5"/>
          <p:cNvSpPr/>
          <p:nvPr/>
        </p:nvSpPr>
        <p:spPr>
          <a:xfrm>
            <a:off x="6127955" y="6581001"/>
            <a:ext cx="3016045"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projects.propublica.org</a:t>
            </a:r>
            <a:r>
              <a:rPr lang="en-US" sz="1200" dirty="0">
                <a:latin typeface="Helvetica"/>
                <a:cs typeface="Helvetica"/>
              </a:rPr>
              <a:t>/</a:t>
            </a:r>
            <a:r>
              <a:rPr lang="en-US" sz="1200" dirty="0" err="1">
                <a:latin typeface="Helvetica"/>
                <a:cs typeface="Helvetica"/>
              </a:rPr>
              <a:t>larestoration</a:t>
            </a:r>
            <a:endParaRPr lang="en-US" sz="1200" dirty="0">
              <a:latin typeface="Helvetica"/>
              <a:cs typeface="Helvetica"/>
            </a:endParaRPr>
          </a:p>
        </p:txBody>
      </p:sp>
    </p:spTree>
    <p:extLst>
      <p:ext uri="{BB962C8B-B14F-4D97-AF65-F5344CB8AC3E}">
        <p14:creationId xmlns:p14="http://schemas.microsoft.com/office/powerpoint/2010/main" val="166186106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892300" y="0"/>
            <a:ext cx="5352585" cy="6858000"/>
          </a:xfrm>
          <a:prstGeom prst="rect">
            <a:avLst/>
          </a:prstGeom>
        </p:spPr>
      </p:pic>
      <p:sp>
        <p:nvSpPr>
          <p:cNvPr id="5" name="Rectangle 4"/>
          <p:cNvSpPr/>
          <p:nvPr/>
        </p:nvSpPr>
        <p:spPr>
          <a:xfrm>
            <a:off x="7391400" y="6561435"/>
            <a:ext cx="1608133"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mapknitter.org</a:t>
            </a:r>
            <a:r>
              <a:rPr lang="en-US" sz="1200" dirty="0">
                <a:latin typeface="Helvetica"/>
                <a:cs typeface="Helvetica"/>
              </a:rPr>
              <a:t>/</a:t>
            </a:r>
          </a:p>
        </p:txBody>
      </p:sp>
    </p:spTree>
    <p:extLst>
      <p:ext uri="{BB962C8B-B14F-4D97-AF65-F5344CB8AC3E}">
        <p14:creationId xmlns:p14="http://schemas.microsoft.com/office/powerpoint/2010/main" val="27243230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932" y="96838"/>
            <a:ext cx="7851268" cy="6481762"/>
          </a:xfrm>
          <a:prstGeom prst="rect">
            <a:avLst/>
          </a:prstGeom>
        </p:spPr>
      </p:pic>
      <p:sp>
        <p:nvSpPr>
          <p:cNvPr id="5" name="Rectangle 4"/>
          <p:cNvSpPr/>
          <p:nvPr/>
        </p:nvSpPr>
        <p:spPr>
          <a:xfrm>
            <a:off x="1143000" y="6581001"/>
            <a:ext cx="79248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/interactive/2015/02/12/world/</a:t>
            </a:r>
            <a:r>
              <a:rPr lang="en-US" sz="1200" dirty="0" err="1">
                <a:latin typeface="Helvetica"/>
                <a:cs typeface="Helvetica"/>
              </a:rPr>
              <a:t>middleeast</a:t>
            </a:r>
            <a:r>
              <a:rPr lang="en-US" sz="1200" dirty="0">
                <a:latin typeface="Helvetica"/>
                <a:cs typeface="Helvetica"/>
              </a:rPr>
              <a:t>/</a:t>
            </a:r>
            <a:r>
              <a:rPr lang="en-US" sz="1200" dirty="0" err="1">
                <a:latin typeface="Helvetica"/>
                <a:cs typeface="Helvetica"/>
              </a:rPr>
              <a:t>syria-civil-war-damage-maps.html?_r</a:t>
            </a:r>
            <a:r>
              <a:rPr lang="en-US" sz="1200" dirty="0">
                <a:latin typeface="Helvetica"/>
                <a:cs typeface="Helvetica"/>
              </a:rPr>
              <a:t>=0</a:t>
            </a:r>
          </a:p>
        </p:txBody>
      </p:sp>
    </p:spTree>
    <p:extLst>
      <p:ext uri="{BB962C8B-B14F-4D97-AF65-F5344CB8AC3E}">
        <p14:creationId xmlns:p14="http://schemas.microsoft.com/office/powerpoint/2010/main" val="4421575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Locating Things on Earth</a:t>
            </a:r>
            <a:endParaRPr lang="en-US" dirty="0"/>
          </a:p>
        </p:txBody>
      </p:sp>
      <p:sp>
        <p:nvSpPr>
          <p:cNvPr id="3" name="Content Placeholder 2"/>
          <p:cNvSpPr>
            <a:spLocks noGrp="1"/>
          </p:cNvSpPr>
          <p:nvPr>
            <p:ph idx="1"/>
          </p:nvPr>
        </p:nvSpPr>
        <p:spPr>
          <a:xfrm>
            <a:off x="457200" y="4953000"/>
            <a:ext cx="8229600" cy="1447800"/>
          </a:xfrm>
        </p:spPr>
        <p:txBody>
          <a:bodyPr/>
          <a:lstStyle/>
          <a:p>
            <a:pPr lvl="1"/>
            <a:endParaRPr lang="en-US" dirty="0" smtClean="0"/>
          </a:p>
          <a:p>
            <a:pPr lvl="1"/>
            <a:r>
              <a:rPr lang="en-US" dirty="0" smtClean="0"/>
              <a:t>Latitude: -90 at South Pole, +90 at North Pole</a:t>
            </a:r>
          </a:p>
          <a:p>
            <a:pPr lvl="1"/>
            <a:r>
              <a:rPr lang="en-US" dirty="0" smtClean="0"/>
              <a:t>Longitude: -180 to 180, 0 at prime Meridian</a:t>
            </a:r>
            <a:endParaRPr lang="en-US" dirty="0"/>
          </a:p>
        </p:txBody>
      </p:sp>
      <p:pic>
        <p:nvPicPr>
          <p:cNvPr id="6" name="Picture 5"/>
          <p:cNvPicPr>
            <a:picLocks noChangeAspect="1"/>
          </p:cNvPicPr>
          <p:nvPr/>
        </p:nvPicPr>
        <p:blipFill>
          <a:blip r:embed="rId2"/>
          <a:stretch>
            <a:fillRect/>
          </a:stretch>
        </p:blipFill>
        <p:spPr>
          <a:xfrm>
            <a:off x="591256" y="1155700"/>
            <a:ext cx="8113888" cy="3797300"/>
          </a:xfrm>
          <a:prstGeom prst="rect">
            <a:avLst/>
          </a:prstGeom>
        </p:spPr>
      </p:pic>
    </p:spTree>
    <p:extLst>
      <p:ext uri="{BB962C8B-B14F-4D97-AF65-F5344CB8AC3E}">
        <p14:creationId xmlns:p14="http://schemas.microsoft.com/office/powerpoint/2010/main" val="32839345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Geocoding</a:t>
            </a:r>
            <a:endParaRPr lang="en-US" dirty="0"/>
          </a:p>
        </p:txBody>
      </p:sp>
      <p:sp>
        <p:nvSpPr>
          <p:cNvPr id="3" name="Content Placeholder 2"/>
          <p:cNvSpPr>
            <a:spLocks noGrp="1"/>
          </p:cNvSpPr>
          <p:nvPr>
            <p:ph idx="1"/>
          </p:nvPr>
        </p:nvSpPr>
        <p:spPr>
          <a:xfrm>
            <a:off x="457200" y="1117600"/>
            <a:ext cx="8229600" cy="5435600"/>
          </a:xfrm>
        </p:spPr>
        <p:txBody>
          <a:bodyPr/>
          <a:lstStyle/>
          <a:p>
            <a:r>
              <a:rPr lang="en-US" dirty="0" smtClean="0"/>
              <a:t>Geocoding</a:t>
            </a:r>
          </a:p>
          <a:p>
            <a:pPr lvl="1"/>
            <a:r>
              <a:rPr lang="en-US" dirty="0" smtClean="0"/>
              <a:t>e.g. 1600 Pennsylvania Ave NW, Washington, DC </a:t>
            </a:r>
            <a:r>
              <a:rPr lang="en-US" dirty="0" smtClean="0">
                <a:sym typeface="Wingdings"/>
              </a:rPr>
              <a:t> (</a:t>
            </a:r>
            <a:r>
              <a:rPr lang="en-US" dirty="0" err="1" smtClean="0">
                <a:sym typeface="Wingdings"/>
              </a:rPr>
              <a:t>Lat</a:t>
            </a:r>
            <a:r>
              <a:rPr lang="en-US" dirty="0" smtClean="0">
                <a:sym typeface="Wingdings"/>
              </a:rPr>
              <a:t>, Long)</a:t>
            </a:r>
          </a:p>
          <a:p>
            <a:pPr lvl="1"/>
            <a:r>
              <a:rPr lang="is-IS" dirty="0" smtClean="0"/>
              <a:t>(38.898662</a:t>
            </a:r>
            <a:r>
              <a:rPr lang="is-IS" dirty="0"/>
              <a:t>, -</a:t>
            </a:r>
            <a:r>
              <a:rPr lang="is-IS" dirty="0" smtClean="0"/>
              <a:t>77.036380)</a:t>
            </a:r>
          </a:p>
          <a:p>
            <a:pPr lvl="1"/>
            <a:endParaRPr lang="is-IS" dirty="0"/>
          </a:p>
          <a:p>
            <a:pPr lvl="1"/>
            <a:r>
              <a:rPr lang="en-US" dirty="0" smtClean="0"/>
              <a:t>“What’s here?” on </a:t>
            </a:r>
            <a:r>
              <a:rPr lang="en-US" dirty="0" err="1" smtClean="0"/>
              <a:t>google</a:t>
            </a:r>
            <a:r>
              <a:rPr lang="en-US" dirty="0" smtClean="0"/>
              <a:t> map will give you </a:t>
            </a:r>
            <a:r>
              <a:rPr lang="en-US" dirty="0" err="1" smtClean="0"/>
              <a:t>lat</a:t>
            </a:r>
            <a:r>
              <a:rPr lang="en-US" dirty="0" smtClean="0"/>
              <a:t> long</a:t>
            </a:r>
          </a:p>
          <a:p>
            <a:pPr lvl="1"/>
            <a:endParaRPr lang="en-US" dirty="0"/>
          </a:p>
          <a:p>
            <a:r>
              <a:rPr lang="en-US" dirty="0" smtClean="0"/>
              <a:t>Reverse Geocoding</a:t>
            </a:r>
          </a:p>
          <a:p>
            <a:pPr lvl="1"/>
            <a:r>
              <a:rPr lang="is-IS" dirty="0"/>
              <a:t>(38.898662, -77.036380</a:t>
            </a:r>
            <a:r>
              <a:rPr lang="is-IS" dirty="0" smtClean="0"/>
              <a:t>) </a:t>
            </a:r>
            <a:r>
              <a:rPr lang="is-IS" dirty="0" smtClean="0">
                <a:sym typeface="Wingdings"/>
              </a:rPr>
              <a:t> Whitehouse</a:t>
            </a:r>
          </a:p>
          <a:p>
            <a:pPr lvl="1"/>
            <a:endParaRPr lang="is-IS" dirty="0">
              <a:sym typeface="Wingdings"/>
            </a:endParaRPr>
          </a:p>
          <a:p>
            <a:r>
              <a:rPr lang="is-IS" dirty="0" smtClean="0">
                <a:sym typeface="Wingdings"/>
              </a:rPr>
              <a:t>APIs &amp; Tools</a:t>
            </a:r>
          </a:p>
          <a:p>
            <a:pPr lvl="1"/>
            <a:r>
              <a:rPr lang="en-US" dirty="0"/>
              <a:t>http://</a:t>
            </a:r>
            <a:r>
              <a:rPr lang="en-US" dirty="0" err="1"/>
              <a:t>open.mapquestapi.com</a:t>
            </a:r>
            <a:r>
              <a:rPr lang="en-US" dirty="0"/>
              <a:t>/geocoding/</a:t>
            </a:r>
            <a:endParaRPr lang="is-IS" dirty="0"/>
          </a:p>
          <a:p>
            <a:pPr lvl="1"/>
            <a:r>
              <a:rPr lang="en-US" dirty="0" err="1" smtClean="0"/>
              <a:t>CartoDB</a:t>
            </a:r>
            <a:endParaRPr lang="en-US" dirty="0"/>
          </a:p>
        </p:txBody>
      </p:sp>
    </p:spTree>
    <p:extLst>
      <p:ext uri="{BB962C8B-B14F-4D97-AF65-F5344CB8AC3E}">
        <p14:creationId xmlns:p14="http://schemas.microsoft.com/office/powerpoint/2010/main" val="35595240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 is Not Round!</a:t>
            </a:r>
            <a:endParaRPr lang="en-US" dirty="0"/>
          </a:p>
        </p:txBody>
      </p:sp>
      <p:pic>
        <p:nvPicPr>
          <p:cNvPr id="4" name="Picture 3"/>
          <p:cNvPicPr>
            <a:picLocks noChangeAspect="1"/>
          </p:cNvPicPr>
          <p:nvPr/>
        </p:nvPicPr>
        <p:blipFill>
          <a:blip r:embed="rId3"/>
          <a:stretch>
            <a:fillRect/>
          </a:stretch>
        </p:blipFill>
        <p:spPr>
          <a:xfrm>
            <a:off x="25400" y="1447800"/>
            <a:ext cx="9144000" cy="4277320"/>
          </a:xfrm>
          <a:prstGeom prst="rect">
            <a:avLst/>
          </a:prstGeom>
        </p:spPr>
      </p:pic>
    </p:spTree>
    <p:extLst>
      <p:ext uri="{BB962C8B-B14F-4D97-AF65-F5344CB8AC3E}">
        <p14:creationId xmlns:p14="http://schemas.microsoft.com/office/powerpoint/2010/main" val="15994586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50824</TotalTime>
  <Words>1434</Words>
  <Application>Microsoft Macintosh PowerPoint</Application>
  <PresentationFormat>On-screen Show (4:3)</PresentationFormat>
  <Paragraphs>125</Paragraphs>
  <Slides>29</Slides>
  <Notes>27</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Raster vs. Vector</vt:lpstr>
      <vt:lpstr>PowerPoint Presentation</vt:lpstr>
      <vt:lpstr>PowerPoint Presentation</vt:lpstr>
      <vt:lpstr>PowerPoint Presentation</vt:lpstr>
      <vt:lpstr>Locating Things on Earth</vt:lpstr>
      <vt:lpstr>Geocoding</vt:lpstr>
      <vt:lpstr>Earth is Not Round!</vt:lpstr>
      <vt:lpstr>Projection</vt:lpstr>
      <vt:lpstr>PowerPoint Presentation</vt:lpstr>
      <vt:lpstr>PowerPoint Presentation</vt:lpstr>
      <vt:lpstr>PowerPoint Presentation</vt:lpstr>
      <vt:lpstr>PowerPoint Presentation</vt:lpstr>
      <vt:lpstr>What’s this map good / bad for?</vt:lpstr>
      <vt:lpstr>Cartograms</vt:lpstr>
      <vt:lpstr>PowerPoint Presentation</vt:lpstr>
      <vt:lpstr>PowerPoint Presentation</vt:lpstr>
      <vt:lpstr>PowerPoint Presentation</vt:lpstr>
      <vt:lpstr>PowerPoint Presentation</vt:lpstr>
      <vt:lpstr>Choropleth</vt:lpstr>
      <vt:lpstr>Colors for Maps</vt:lpstr>
      <vt:lpstr>PowerPoint Presentation</vt:lpstr>
      <vt:lpstr>Choosing Intervals</vt:lpstr>
      <vt:lpstr>PowerPoint Presentation</vt:lpstr>
      <vt:lpstr>PowerPoint Presentation</vt:lpstr>
      <vt:lpstr>PowerPoint Presentation</vt:lpstr>
      <vt:lpstr>PowerPoint Presentation</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578</cp:revision>
  <cp:lastPrinted>2015-03-09T21:09:22Z</cp:lastPrinted>
  <dcterms:created xsi:type="dcterms:W3CDTF">2011-09-25T22:28:55Z</dcterms:created>
  <dcterms:modified xsi:type="dcterms:W3CDTF">2016-11-07T21:10:55Z</dcterms:modified>
</cp:coreProperties>
</file>